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8" r:id="rId5"/>
    <p:sldId id="265" r:id="rId6"/>
    <p:sldId id="257" r:id="rId7"/>
    <p:sldId id="269" r:id="rId8"/>
    <p:sldId id="266" r:id="rId9"/>
    <p:sldId id="262" r:id="rId10"/>
    <p:sldId id="271" r:id="rId11"/>
    <p:sldId id="268" r:id="rId12"/>
    <p:sldId id="272" r:id="rId13"/>
    <p:sldId id="273" r:id="rId14"/>
    <p:sldId id="270" r:id="rId15"/>
    <p:sldId id="267" r:id="rId16"/>
    <p:sldId id="261" r:id="rId17"/>
    <p:sldId id="274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E8640-22D1-4AC7-8B63-E215938F9E4F}" type="doc">
      <dgm:prSet loTypeId="urn:microsoft.com/office/officeart/2008/layout/HexagonCluster" loCatId="picture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hu-HU"/>
        </a:p>
      </dgm:t>
    </dgm:pt>
    <dgm:pt modelId="{01FEB8F8-0955-4940-92DD-D76A17B607D8}">
      <dgm:prSet phldrT="[Szöveg]" custT="1"/>
      <dgm:spPr/>
      <dgm:t>
        <a:bodyPr/>
        <a:lstStyle/>
        <a:p>
          <a:r>
            <a:rPr lang="hu-HU" sz="2000" dirty="0" smtClean="0"/>
            <a:t>Virágozzék ezer virág! </a:t>
          </a:r>
        </a:p>
      </dgm:t>
    </dgm:pt>
    <dgm:pt modelId="{48048A1C-2D7C-461B-BC6C-2466DA77E265}" type="parTrans" cxnId="{A0A533F3-6E74-4392-8B83-93B07614E128}">
      <dgm:prSet/>
      <dgm:spPr/>
      <dgm:t>
        <a:bodyPr/>
        <a:lstStyle/>
        <a:p>
          <a:endParaRPr lang="hu-HU"/>
        </a:p>
      </dgm:t>
    </dgm:pt>
    <dgm:pt modelId="{3DE8E619-BFE3-4A44-8BAD-C8F1FB9679AB}" type="sibTrans" cxnId="{A0A533F3-6E74-4392-8B83-93B07614E12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hu-HU"/>
        </a:p>
      </dgm:t>
    </dgm:pt>
    <dgm:pt modelId="{E0FAF876-87CA-47DF-B9EE-FED335D2B401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accent1">
                  <a:lumMod val="50000"/>
                </a:schemeClr>
              </a:solidFill>
            </a:rPr>
            <a:t>Közösségeink: 1+</a:t>
          </a:r>
          <a:r>
            <a:rPr lang="hu-HU" sz="1800" dirty="0" err="1" smtClean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hu-HU" sz="1800" dirty="0" smtClean="0">
              <a:solidFill>
                <a:schemeClr val="accent1">
                  <a:lumMod val="50000"/>
                </a:schemeClr>
              </a:solidFill>
            </a:rPr>
            <a:t>+</a:t>
          </a:r>
          <a:r>
            <a:rPr lang="hu-HU" sz="1800" dirty="0" err="1" smtClean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hu-HU" sz="1800" dirty="0" smtClean="0">
              <a:solidFill>
                <a:schemeClr val="accent1">
                  <a:lumMod val="50000"/>
                </a:schemeClr>
              </a:solidFill>
            </a:rPr>
            <a:t>= 5</a:t>
          </a:r>
          <a:endParaRPr lang="hu-H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FB8C8315-190A-450F-B112-FC9D70612D5F}" type="parTrans" cxnId="{893BEC67-9FC8-4568-A443-3884A6D7C39D}">
      <dgm:prSet/>
      <dgm:spPr/>
      <dgm:t>
        <a:bodyPr/>
        <a:lstStyle/>
        <a:p>
          <a:endParaRPr lang="hu-HU"/>
        </a:p>
      </dgm:t>
    </dgm:pt>
    <dgm:pt modelId="{8DD004A6-D424-41F5-85B2-BC7A05130F6C}" type="sibTrans" cxnId="{893BEC67-9FC8-4568-A443-3884A6D7C39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54FC5684-6AB2-4B4D-8D9C-E0B8E37532B9}" type="pres">
      <dgm:prSet presAssocID="{4F0E8640-22D1-4AC7-8B63-E215938F9E4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hu-HU"/>
        </a:p>
      </dgm:t>
    </dgm:pt>
    <dgm:pt modelId="{7479DF65-B2DA-4925-8351-6CB95F4A4E86}" type="pres">
      <dgm:prSet presAssocID="{01FEB8F8-0955-4940-92DD-D76A17B607D8}" presName="text1" presStyleCnt="0"/>
      <dgm:spPr/>
    </dgm:pt>
    <dgm:pt modelId="{477DD769-6F60-43F0-819F-FFD814A6B528}" type="pres">
      <dgm:prSet presAssocID="{01FEB8F8-0955-4940-92DD-D76A17B607D8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68BCDF-422C-4CC0-B3ED-91328F68104C}" type="pres">
      <dgm:prSet presAssocID="{01FEB8F8-0955-4940-92DD-D76A17B607D8}" presName="textaccent1" presStyleCnt="0"/>
      <dgm:spPr/>
    </dgm:pt>
    <dgm:pt modelId="{DD44574E-A0DA-4F18-9504-49D1A0E734EC}" type="pres">
      <dgm:prSet presAssocID="{01FEB8F8-0955-4940-92DD-D76A17B607D8}" presName="accentRepeatNode" presStyleLbl="solidAlignAcc1" presStyleIdx="0" presStyleCnt="4"/>
      <dgm:spPr/>
    </dgm:pt>
    <dgm:pt modelId="{1E1DCD60-B9B1-4271-B5E6-0365E2C362F2}" type="pres">
      <dgm:prSet presAssocID="{3DE8E619-BFE3-4A44-8BAD-C8F1FB9679AB}" presName="image1" presStyleCnt="0"/>
      <dgm:spPr/>
    </dgm:pt>
    <dgm:pt modelId="{47FB046E-8B23-4244-B1C3-B8ED9C141F91}" type="pres">
      <dgm:prSet presAssocID="{3DE8E619-BFE3-4A44-8BAD-C8F1FB9679AB}" presName="imageRepeatNode" presStyleLbl="alignAcc1" presStyleIdx="0" presStyleCnt="2"/>
      <dgm:spPr/>
      <dgm:t>
        <a:bodyPr/>
        <a:lstStyle/>
        <a:p>
          <a:endParaRPr lang="hu-HU"/>
        </a:p>
      </dgm:t>
    </dgm:pt>
    <dgm:pt modelId="{2758A56D-E1E0-405C-AA52-9BB2B36EE8B0}" type="pres">
      <dgm:prSet presAssocID="{3DE8E619-BFE3-4A44-8BAD-C8F1FB9679AB}" presName="imageaccent1" presStyleCnt="0"/>
      <dgm:spPr/>
    </dgm:pt>
    <dgm:pt modelId="{2CD2860E-22F8-4A91-B08F-37DE70A248E5}" type="pres">
      <dgm:prSet presAssocID="{3DE8E619-BFE3-4A44-8BAD-C8F1FB9679AB}" presName="accentRepeatNode" presStyleLbl="solidAlignAcc1" presStyleIdx="1" presStyleCnt="4"/>
      <dgm:spPr/>
    </dgm:pt>
    <dgm:pt modelId="{387F37EA-2A0F-4A86-8F79-AAA4A43F99A3}" type="pres">
      <dgm:prSet presAssocID="{E0FAF876-87CA-47DF-B9EE-FED335D2B401}" presName="text2" presStyleCnt="0"/>
      <dgm:spPr/>
    </dgm:pt>
    <dgm:pt modelId="{55815652-B9F4-4550-946B-ACEBA0F29728}" type="pres">
      <dgm:prSet presAssocID="{E0FAF876-87CA-47DF-B9EE-FED335D2B401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D75875-A4A1-42C9-9C4D-FC0547FAFF41}" type="pres">
      <dgm:prSet presAssocID="{E0FAF876-87CA-47DF-B9EE-FED335D2B401}" presName="textaccent2" presStyleCnt="0"/>
      <dgm:spPr/>
    </dgm:pt>
    <dgm:pt modelId="{710AFB2F-CAE8-438B-B8B1-03551499D362}" type="pres">
      <dgm:prSet presAssocID="{E0FAF876-87CA-47DF-B9EE-FED335D2B401}" presName="accentRepeatNode" presStyleLbl="solidAlignAcc1" presStyleIdx="2" presStyleCnt="4"/>
      <dgm:spPr/>
    </dgm:pt>
    <dgm:pt modelId="{361D1762-AECD-4C3E-A9D1-FFE4200990C9}" type="pres">
      <dgm:prSet presAssocID="{8DD004A6-D424-41F5-85B2-BC7A05130F6C}" presName="image2" presStyleCnt="0"/>
      <dgm:spPr/>
    </dgm:pt>
    <dgm:pt modelId="{B4B36D30-E977-4B4F-B433-64B3D242C9B4}" type="pres">
      <dgm:prSet presAssocID="{8DD004A6-D424-41F5-85B2-BC7A05130F6C}" presName="imageRepeatNode" presStyleLbl="alignAcc1" presStyleIdx="1" presStyleCnt="2"/>
      <dgm:spPr/>
      <dgm:t>
        <a:bodyPr/>
        <a:lstStyle/>
        <a:p>
          <a:endParaRPr lang="hu-HU"/>
        </a:p>
      </dgm:t>
    </dgm:pt>
    <dgm:pt modelId="{DCABF685-FCC4-48B4-B355-045AAAC4BD93}" type="pres">
      <dgm:prSet presAssocID="{8DD004A6-D424-41F5-85B2-BC7A05130F6C}" presName="imageaccent2" presStyleCnt="0"/>
      <dgm:spPr/>
    </dgm:pt>
    <dgm:pt modelId="{38B98E47-9378-4D6C-9A2F-1843745A8A3A}" type="pres">
      <dgm:prSet presAssocID="{8DD004A6-D424-41F5-85B2-BC7A05130F6C}" presName="accentRepeatNode" presStyleLbl="solidAlignAcc1" presStyleIdx="3" presStyleCnt="4"/>
      <dgm:spPr/>
    </dgm:pt>
  </dgm:ptLst>
  <dgm:cxnLst>
    <dgm:cxn modelId="{BBA6DCC8-5A59-4383-B95D-3F9F8A71A2BF}" type="presOf" srcId="{4F0E8640-22D1-4AC7-8B63-E215938F9E4F}" destId="{54FC5684-6AB2-4B4D-8D9C-E0B8E37532B9}" srcOrd="0" destOrd="0" presId="urn:microsoft.com/office/officeart/2008/layout/HexagonCluster"/>
    <dgm:cxn modelId="{8D59376A-5F1A-4259-942E-90E39F7E1666}" type="presOf" srcId="{01FEB8F8-0955-4940-92DD-D76A17B607D8}" destId="{477DD769-6F60-43F0-819F-FFD814A6B528}" srcOrd="0" destOrd="0" presId="urn:microsoft.com/office/officeart/2008/layout/HexagonCluster"/>
    <dgm:cxn modelId="{A0A533F3-6E74-4392-8B83-93B07614E128}" srcId="{4F0E8640-22D1-4AC7-8B63-E215938F9E4F}" destId="{01FEB8F8-0955-4940-92DD-D76A17B607D8}" srcOrd="0" destOrd="0" parTransId="{48048A1C-2D7C-461B-BC6C-2466DA77E265}" sibTransId="{3DE8E619-BFE3-4A44-8BAD-C8F1FB9679AB}"/>
    <dgm:cxn modelId="{893BEC67-9FC8-4568-A443-3884A6D7C39D}" srcId="{4F0E8640-22D1-4AC7-8B63-E215938F9E4F}" destId="{E0FAF876-87CA-47DF-B9EE-FED335D2B401}" srcOrd="1" destOrd="0" parTransId="{FB8C8315-190A-450F-B112-FC9D70612D5F}" sibTransId="{8DD004A6-D424-41F5-85B2-BC7A05130F6C}"/>
    <dgm:cxn modelId="{8DA2A593-F973-4F2D-BCCC-F6EDED9678EA}" type="presOf" srcId="{3DE8E619-BFE3-4A44-8BAD-C8F1FB9679AB}" destId="{47FB046E-8B23-4244-B1C3-B8ED9C141F91}" srcOrd="0" destOrd="0" presId="urn:microsoft.com/office/officeart/2008/layout/HexagonCluster"/>
    <dgm:cxn modelId="{05D7F629-F285-4165-A31F-12BAABB7910A}" type="presOf" srcId="{E0FAF876-87CA-47DF-B9EE-FED335D2B401}" destId="{55815652-B9F4-4550-946B-ACEBA0F29728}" srcOrd="0" destOrd="0" presId="urn:microsoft.com/office/officeart/2008/layout/HexagonCluster"/>
    <dgm:cxn modelId="{DE0EFD46-3FCA-4A61-B69A-4143E279D5DF}" type="presOf" srcId="{8DD004A6-D424-41F5-85B2-BC7A05130F6C}" destId="{B4B36D30-E977-4B4F-B433-64B3D242C9B4}" srcOrd="0" destOrd="0" presId="urn:microsoft.com/office/officeart/2008/layout/HexagonCluster"/>
    <dgm:cxn modelId="{8BE373F5-A420-4842-9551-56B8FD6491E5}" type="presParOf" srcId="{54FC5684-6AB2-4B4D-8D9C-E0B8E37532B9}" destId="{7479DF65-B2DA-4925-8351-6CB95F4A4E86}" srcOrd="0" destOrd="0" presId="urn:microsoft.com/office/officeart/2008/layout/HexagonCluster"/>
    <dgm:cxn modelId="{53209437-940D-4CAA-B453-5CF0B09DD87A}" type="presParOf" srcId="{7479DF65-B2DA-4925-8351-6CB95F4A4E86}" destId="{477DD769-6F60-43F0-819F-FFD814A6B528}" srcOrd="0" destOrd="0" presId="urn:microsoft.com/office/officeart/2008/layout/HexagonCluster"/>
    <dgm:cxn modelId="{E8FCAD48-3E79-45C6-9C7F-85AF93CB5814}" type="presParOf" srcId="{54FC5684-6AB2-4B4D-8D9C-E0B8E37532B9}" destId="{B368BCDF-422C-4CC0-B3ED-91328F68104C}" srcOrd="1" destOrd="0" presId="urn:microsoft.com/office/officeart/2008/layout/HexagonCluster"/>
    <dgm:cxn modelId="{5DC7D47D-C931-476B-A3B5-ED5929AA9D45}" type="presParOf" srcId="{B368BCDF-422C-4CC0-B3ED-91328F68104C}" destId="{DD44574E-A0DA-4F18-9504-49D1A0E734EC}" srcOrd="0" destOrd="0" presId="urn:microsoft.com/office/officeart/2008/layout/HexagonCluster"/>
    <dgm:cxn modelId="{96D30905-CB29-4751-99AD-B6AF287F2F62}" type="presParOf" srcId="{54FC5684-6AB2-4B4D-8D9C-E0B8E37532B9}" destId="{1E1DCD60-B9B1-4271-B5E6-0365E2C362F2}" srcOrd="2" destOrd="0" presId="urn:microsoft.com/office/officeart/2008/layout/HexagonCluster"/>
    <dgm:cxn modelId="{3D47E14B-87B6-4F2E-8C7D-E60E34F0B6C9}" type="presParOf" srcId="{1E1DCD60-B9B1-4271-B5E6-0365E2C362F2}" destId="{47FB046E-8B23-4244-B1C3-B8ED9C141F91}" srcOrd="0" destOrd="0" presId="urn:microsoft.com/office/officeart/2008/layout/HexagonCluster"/>
    <dgm:cxn modelId="{3DCB40CB-1CD8-4A1D-9240-802963C84852}" type="presParOf" srcId="{54FC5684-6AB2-4B4D-8D9C-E0B8E37532B9}" destId="{2758A56D-E1E0-405C-AA52-9BB2B36EE8B0}" srcOrd="3" destOrd="0" presId="urn:microsoft.com/office/officeart/2008/layout/HexagonCluster"/>
    <dgm:cxn modelId="{296C822A-B32E-4039-B819-191DB4431F6E}" type="presParOf" srcId="{2758A56D-E1E0-405C-AA52-9BB2B36EE8B0}" destId="{2CD2860E-22F8-4A91-B08F-37DE70A248E5}" srcOrd="0" destOrd="0" presId="urn:microsoft.com/office/officeart/2008/layout/HexagonCluster"/>
    <dgm:cxn modelId="{1B3BA11C-3F0B-401F-8551-6198D3749C1C}" type="presParOf" srcId="{54FC5684-6AB2-4B4D-8D9C-E0B8E37532B9}" destId="{387F37EA-2A0F-4A86-8F79-AAA4A43F99A3}" srcOrd="4" destOrd="0" presId="urn:microsoft.com/office/officeart/2008/layout/HexagonCluster"/>
    <dgm:cxn modelId="{2455C4B7-BAD6-49B3-AE71-B77E08F39C57}" type="presParOf" srcId="{387F37EA-2A0F-4A86-8F79-AAA4A43F99A3}" destId="{55815652-B9F4-4550-946B-ACEBA0F29728}" srcOrd="0" destOrd="0" presId="urn:microsoft.com/office/officeart/2008/layout/HexagonCluster"/>
    <dgm:cxn modelId="{00BA4550-C48B-4172-BC03-D8C9B27FD4DD}" type="presParOf" srcId="{54FC5684-6AB2-4B4D-8D9C-E0B8E37532B9}" destId="{E8D75875-A4A1-42C9-9C4D-FC0547FAFF41}" srcOrd="5" destOrd="0" presId="urn:microsoft.com/office/officeart/2008/layout/HexagonCluster"/>
    <dgm:cxn modelId="{A058CF0D-80F0-40A3-A9F8-15CD8DA971FD}" type="presParOf" srcId="{E8D75875-A4A1-42C9-9C4D-FC0547FAFF41}" destId="{710AFB2F-CAE8-438B-B8B1-03551499D362}" srcOrd="0" destOrd="0" presId="urn:microsoft.com/office/officeart/2008/layout/HexagonCluster"/>
    <dgm:cxn modelId="{A5CFA622-3B75-49FE-9B14-ABE9CEC07D6F}" type="presParOf" srcId="{54FC5684-6AB2-4B4D-8D9C-E0B8E37532B9}" destId="{361D1762-AECD-4C3E-A9D1-FFE4200990C9}" srcOrd="6" destOrd="0" presId="urn:microsoft.com/office/officeart/2008/layout/HexagonCluster"/>
    <dgm:cxn modelId="{BB61A3C5-AAE9-4C17-BE83-61DC11246B7B}" type="presParOf" srcId="{361D1762-AECD-4C3E-A9D1-FFE4200990C9}" destId="{B4B36D30-E977-4B4F-B433-64B3D242C9B4}" srcOrd="0" destOrd="0" presId="urn:microsoft.com/office/officeart/2008/layout/HexagonCluster"/>
    <dgm:cxn modelId="{A6A2387B-ACFB-4B49-BFD8-5AE415499F41}" type="presParOf" srcId="{54FC5684-6AB2-4B4D-8D9C-E0B8E37532B9}" destId="{DCABF685-FCC4-48B4-B355-045AAAC4BD93}" srcOrd="7" destOrd="0" presId="urn:microsoft.com/office/officeart/2008/layout/HexagonCluster"/>
    <dgm:cxn modelId="{D6B1A7F5-E3C5-4407-BA83-B0D0947EA4D9}" type="presParOf" srcId="{DCABF685-FCC4-48B4-B355-045AAAC4BD93}" destId="{38B98E47-9378-4D6C-9A2F-1843745A8A3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DD769-6F60-43F0-819F-FFD814A6B528}">
      <dsp:nvSpPr>
        <dsp:cNvPr id="0" name=""/>
        <dsp:cNvSpPr/>
      </dsp:nvSpPr>
      <dsp:spPr>
        <a:xfrm>
          <a:off x="1767429" y="1739795"/>
          <a:ext cx="2113794" cy="18228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Virágozzék ezer virág! </a:t>
          </a:r>
        </a:p>
      </dsp:txBody>
      <dsp:txXfrm>
        <a:off x="2095484" y="2022698"/>
        <a:ext cx="1457684" cy="1257055"/>
      </dsp:txXfrm>
    </dsp:sp>
    <dsp:sp modelId="{DD44574E-A0DA-4F18-9504-49D1A0E734EC}">
      <dsp:nvSpPr>
        <dsp:cNvPr id="0" name=""/>
        <dsp:cNvSpPr/>
      </dsp:nvSpPr>
      <dsp:spPr>
        <a:xfrm>
          <a:off x="1833438" y="2544782"/>
          <a:ext cx="246980" cy="2131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FB046E-8B23-4244-B1C3-B8ED9C141F91}">
      <dsp:nvSpPr>
        <dsp:cNvPr id="0" name=""/>
        <dsp:cNvSpPr/>
      </dsp:nvSpPr>
      <dsp:spPr>
        <a:xfrm>
          <a:off x="0" y="757822"/>
          <a:ext cx="2113794" cy="18228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D2860E-22F8-4A91-B08F-37DE70A248E5}">
      <dsp:nvSpPr>
        <dsp:cNvPr id="0" name=""/>
        <dsp:cNvSpPr/>
      </dsp:nvSpPr>
      <dsp:spPr>
        <a:xfrm>
          <a:off x="1440347" y="2329091"/>
          <a:ext cx="246980" cy="2131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815652-B9F4-4550-946B-ACEBA0F29728}">
      <dsp:nvSpPr>
        <dsp:cNvPr id="0" name=""/>
        <dsp:cNvSpPr/>
      </dsp:nvSpPr>
      <dsp:spPr>
        <a:xfrm>
          <a:off x="3535600" y="757822"/>
          <a:ext cx="2113794" cy="18228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-614219"/>
                <a:satOff val="-13980"/>
                <a:lumOff val="48678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shade val="50000"/>
                <a:hueOff val="-614219"/>
                <a:satOff val="-13980"/>
                <a:lumOff val="48678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accent1">
                  <a:lumMod val="50000"/>
                </a:schemeClr>
              </a:solidFill>
            </a:rPr>
            <a:t>Közösségeink: 1+</a:t>
          </a:r>
          <a:r>
            <a:rPr lang="hu-HU" sz="1800" kern="1200" dirty="0" err="1" smtClean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hu-HU" sz="1800" kern="1200" dirty="0" smtClean="0">
              <a:solidFill>
                <a:schemeClr val="accent1">
                  <a:lumMod val="50000"/>
                </a:schemeClr>
              </a:solidFill>
            </a:rPr>
            <a:t>+</a:t>
          </a:r>
          <a:r>
            <a:rPr lang="hu-HU" sz="1800" kern="1200" dirty="0" err="1" smtClean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hu-HU" sz="1800" kern="1200" dirty="0" smtClean="0">
              <a:solidFill>
                <a:schemeClr val="accent1">
                  <a:lumMod val="50000"/>
                </a:schemeClr>
              </a:solidFill>
            </a:rPr>
            <a:t>= 5</a:t>
          </a:r>
          <a:endParaRPr lang="hu-H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863655" y="1040725"/>
        <a:ext cx="1457684" cy="1257055"/>
      </dsp:txXfrm>
    </dsp:sp>
    <dsp:sp modelId="{710AFB2F-CAE8-438B-B8B1-03551499D362}">
      <dsp:nvSpPr>
        <dsp:cNvPr id="0" name=""/>
        <dsp:cNvSpPr/>
      </dsp:nvSpPr>
      <dsp:spPr>
        <a:xfrm>
          <a:off x="4975947" y="2329091"/>
          <a:ext cx="246980" cy="2131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B36D30-E977-4B4F-B433-64B3D242C9B4}">
      <dsp:nvSpPr>
        <dsp:cNvPr id="0" name=""/>
        <dsp:cNvSpPr/>
      </dsp:nvSpPr>
      <dsp:spPr>
        <a:xfrm>
          <a:off x="5303029" y="1739795"/>
          <a:ext cx="2113794" cy="18228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2">
              <a:shade val="50000"/>
              <a:hueOff val="-576831"/>
              <a:satOff val="-12718"/>
              <a:lumOff val="4471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B98E47-9378-4D6C-9A2F-1843745A8A3A}">
      <dsp:nvSpPr>
        <dsp:cNvPr id="0" name=""/>
        <dsp:cNvSpPr/>
      </dsp:nvSpPr>
      <dsp:spPr>
        <a:xfrm>
          <a:off x="5369038" y="2544782"/>
          <a:ext cx="246980" cy="2131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204624-04CF-457F-B922-1C448B38EEDE}" type="datetimeFigureOut">
              <a:rPr lang="hu-HU" smtClean="0"/>
              <a:pPr/>
              <a:t>2016.12.06.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BE6AAC-4F41-4E19-9B5B-DF7BF5A7A82F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624-04CF-457F-B922-1C448B38EEDE}" type="datetimeFigureOut">
              <a:rPr lang="hu-HU" smtClean="0"/>
              <a:pPr/>
              <a:t>2016.12.06.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6AAC-4F41-4E19-9B5B-DF7BF5A7A82F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624-04CF-457F-B922-1C448B38EEDE}" type="datetimeFigureOut">
              <a:rPr lang="hu-HU" smtClean="0"/>
              <a:pPr/>
              <a:t>2016.12.06.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6AAC-4F41-4E19-9B5B-DF7BF5A7A82F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624-04CF-457F-B922-1C448B38EEDE}" type="datetimeFigureOut">
              <a:rPr lang="hu-HU" smtClean="0"/>
              <a:pPr/>
              <a:t>2016.12.06.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6AAC-4F41-4E19-9B5B-DF7BF5A7A82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624-04CF-457F-B922-1C448B38EEDE}" type="datetimeFigureOut">
              <a:rPr lang="hu-HU" smtClean="0"/>
              <a:pPr/>
              <a:t>2016.12.06.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6AAC-4F41-4E19-9B5B-DF7BF5A7A8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624-04CF-457F-B922-1C448B38EEDE}" type="datetimeFigureOut">
              <a:rPr lang="hu-HU" smtClean="0"/>
              <a:pPr/>
              <a:t>2016.12.06.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6AAC-4F41-4E19-9B5B-DF7BF5A7A82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624-04CF-457F-B922-1C448B38EEDE}" type="datetimeFigureOut">
              <a:rPr lang="hu-HU" smtClean="0"/>
              <a:pPr/>
              <a:t>2016.12.06.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6AAC-4F41-4E19-9B5B-DF7BF5A7A82F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624-04CF-457F-B922-1C448B38EEDE}" type="datetimeFigureOut">
              <a:rPr lang="hu-HU" smtClean="0"/>
              <a:pPr/>
              <a:t>2016.12.06.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6AAC-4F41-4E19-9B5B-DF7BF5A7A82F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624-04CF-457F-B922-1C448B38EEDE}" type="datetimeFigureOut">
              <a:rPr lang="hu-HU" smtClean="0"/>
              <a:pPr/>
              <a:t>2016.12.06.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6AAC-4F41-4E19-9B5B-DF7BF5A7A8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624-04CF-457F-B922-1C448B38EEDE}" type="datetimeFigureOut">
              <a:rPr lang="hu-HU" smtClean="0"/>
              <a:pPr/>
              <a:t>2016.12.06.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6AAC-4F41-4E19-9B5B-DF7BF5A7A8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624-04CF-457F-B922-1C448B38EEDE}" type="datetimeFigureOut">
              <a:rPr lang="hu-HU" smtClean="0"/>
              <a:pPr/>
              <a:t>2016.12.06.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6AAC-4F41-4E19-9B5B-DF7BF5A7A8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204624-04CF-457F-B922-1C448B38EEDE}" type="datetimeFigureOut">
              <a:rPr lang="hu-HU" smtClean="0"/>
              <a:pPr/>
              <a:t>2016.12.06.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BE6AAC-4F41-4E19-9B5B-DF7BF5A7A82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Kőszegi Forrás- </a:t>
            </a:r>
            <a:r>
              <a:rPr lang="hu-HU" dirty="0" smtClean="0"/>
              <a:t>Kőszeg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3767862"/>
            <a:ext cx="7848872" cy="1752600"/>
          </a:xfrm>
        </p:spPr>
        <p:txBody>
          <a:bodyPr/>
          <a:lstStyle/>
          <a:p>
            <a:r>
              <a:rPr lang="hu-HU" dirty="0" smtClean="0"/>
              <a:t>Közösség által irányított helyi fejlesztési = </a:t>
            </a:r>
            <a:r>
              <a:rPr lang="hu-HU" dirty="0" smtClean="0">
                <a:solidFill>
                  <a:srgbClr val="FF0000"/>
                </a:solidFill>
              </a:rPr>
              <a:t>CLLD</a:t>
            </a:r>
          </a:p>
          <a:p>
            <a:r>
              <a:rPr lang="hu-HU" dirty="0" smtClean="0"/>
              <a:t>Mi fán terem a </a:t>
            </a:r>
            <a:r>
              <a:rPr lang="hu-HU" dirty="0" smtClean="0">
                <a:solidFill>
                  <a:srgbClr val="FF0000"/>
                </a:solidFill>
              </a:rPr>
              <a:t>H</a:t>
            </a:r>
            <a:r>
              <a:rPr lang="hu-HU" dirty="0" smtClean="0"/>
              <a:t>elyi </a:t>
            </a:r>
            <a:r>
              <a:rPr lang="hu-HU" dirty="0" smtClean="0">
                <a:solidFill>
                  <a:srgbClr val="FF0000"/>
                </a:solidFill>
              </a:rPr>
              <a:t>A</a:t>
            </a:r>
            <a:r>
              <a:rPr lang="hu-HU" dirty="0" smtClean="0"/>
              <a:t>kciócsoport (</a:t>
            </a:r>
            <a:r>
              <a:rPr lang="hu-HU" dirty="0" smtClean="0">
                <a:solidFill>
                  <a:srgbClr val="FF0000"/>
                </a:solidFill>
              </a:rPr>
              <a:t>HACS</a:t>
            </a:r>
            <a:r>
              <a:rPr lang="hu-HU" dirty="0" smtClean="0"/>
              <a:t>)???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58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1844824"/>
            <a:ext cx="7745505" cy="5013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Innováció: olyan új ötlet, módszer vagy megközelítés, amely a gyakorlatban hasznosul is</a:t>
            </a:r>
          </a:p>
          <a:p>
            <a:pPr lvl="1"/>
            <a:r>
              <a:rPr lang="hu-HU" sz="1800" u="sng" dirty="0" smtClean="0"/>
              <a:t>MÁS kérdést teszünk föl  </a:t>
            </a:r>
          </a:p>
          <a:p>
            <a:pPr marL="0" indent="0">
              <a:buNone/>
            </a:pPr>
            <a:r>
              <a:rPr lang="hu-HU" sz="1800" dirty="0" smtClean="0"/>
              <a:t>„Nálunk az a baj”  vs.   Milyen adottságunk van, amiből ki lehet indulni?</a:t>
            </a:r>
          </a:p>
          <a:p>
            <a:pPr lvl="1"/>
            <a:r>
              <a:rPr lang="hu-HU" sz="1600" u="sng" dirty="0" smtClean="0"/>
              <a:t>Másképp tesszük föl a kérdést </a:t>
            </a:r>
            <a:r>
              <a:rPr lang="hu-HU" sz="1600" dirty="0" smtClean="0"/>
              <a:t> </a:t>
            </a:r>
          </a:p>
          <a:p>
            <a:pPr marL="0" indent="0">
              <a:buNone/>
            </a:pPr>
            <a:r>
              <a:rPr lang="hu-HU" sz="1800" dirty="0" smtClean="0"/>
              <a:t>„Ki fogja ezt  megcsinálni?” vs. Mit lehet kihozni belőle?</a:t>
            </a:r>
          </a:p>
          <a:p>
            <a:pPr lvl="1"/>
            <a:r>
              <a:rPr lang="hu-HU" sz="1600" u="sng" dirty="0" smtClean="0"/>
              <a:t>Más választ adunk rá  - </a:t>
            </a:r>
          </a:p>
          <a:p>
            <a:pPr marL="0" indent="0">
              <a:buNone/>
            </a:pPr>
            <a:r>
              <a:rPr lang="hu-HU" sz="1800" dirty="0" smtClean="0"/>
              <a:t>Valaki csinálja </a:t>
            </a:r>
            <a:r>
              <a:rPr lang="hu-HU" sz="1800" dirty="0"/>
              <a:t>meg …. </a:t>
            </a:r>
            <a:r>
              <a:rPr lang="hu-HU" sz="1800" dirty="0" smtClean="0"/>
              <a:t> vs. Ha már hozzányúlunk: kik és mivel tudnak együttműködni abban, hogy a legtöbbet hozzuk ki belőle? 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69160"/>
            <a:ext cx="7776863" cy="1988841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Innovativitás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198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2060847"/>
            <a:ext cx="7745505" cy="406531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Helyzetelemzés – csak azt, ami releváns ide</a:t>
            </a:r>
          </a:p>
          <a:p>
            <a:r>
              <a:rPr lang="hu-HU" dirty="0" smtClean="0"/>
              <a:t>Fejlesztési környezetbe helyezés (kapcsolódások)</a:t>
            </a:r>
          </a:p>
          <a:p>
            <a:r>
              <a:rPr lang="hu-HU" dirty="0" smtClean="0"/>
              <a:t>Előzmények, erősségek és lehetőségek a közösségben (ez kifejezetten nem a „zörög a sárhányó” típusú pályázat)</a:t>
            </a:r>
          </a:p>
          <a:p>
            <a:r>
              <a:rPr lang="hu-HU" dirty="0" smtClean="0"/>
              <a:t>Jövőkép – célok …..</a:t>
            </a:r>
          </a:p>
          <a:p>
            <a:r>
              <a:rPr lang="hu-HU" dirty="0" smtClean="0"/>
              <a:t>Eszközök = a fejlesztési célhoz vezető út = a helyi pályázati jogcímek kialakítása</a:t>
            </a:r>
          </a:p>
          <a:p>
            <a:r>
              <a:rPr lang="hu-HU" dirty="0" smtClean="0"/>
              <a:t>Pályázati lehetőségek: 2/3 beruházás féle (ERFA) + 1/3 tevékenység-féle (ESZA)</a:t>
            </a:r>
          </a:p>
          <a:p>
            <a:r>
              <a:rPr lang="hu-HU" dirty="0" smtClean="0"/>
              <a:t>A megvalósítás erőforrásai (első sorban humán kapacitás!)</a:t>
            </a:r>
          </a:p>
          <a:p>
            <a:r>
              <a:rPr lang="hu-HU" dirty="0" smtClean="0"/>
              <a:t>Ütemezés:  2016 - 2020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/>
              <a:t>A stratégia részei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851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1916832"/>
            <a:ext cx="7745505" cy="4464496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56263" cy="914628"/>
          </a:xfrm>
        </p:spPr>
        <p:txBody>
          <a:bodyPr/>
          <a:lstStyle/>
          <a:p>
            <a:r>
              <a:rPr lang="hu-HU" sz="3600" dirty="0" smtClean="0"/>
              <a:t>Mások ötletei  - a város füle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95372"/>
            <a:ext cx="6480720" cy="35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7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7488832" cy="4608512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Mások ötletei </a:t>
            </a:r>
            <a:r>
              <a:rPr lang="hu-HU" sz="4000" dirty="0" smtClean="0"/>
              <a:t>- Kesztyűgyár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42653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696744" cy="3888432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/>
              <a:t>Kőszegi kezdeményezések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567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Kell egy saját munkaszervezet </a:t>
            </a:r>
          </a:p>
          <a:p>
            <a:pPr marL="0" indent="0">
              <a:buNone/>
            </a:pPr>
            <a:r>
              <a:rPr lang="hu-HU" dirty="0" smtClean="0"/>
              <a:t>(aki nem az önkormányzat)</a:t>
            </a:r>
          </a:p>
          <a:p>
            <a:pPr marL="0" indent="0">
              <a:buNone/>
            </a:pPr>
            <a:r>
              <a:rPr lang="hu-HU" u="sng" dirty="0" smtClean="0"/>
              <a:t>Feladatai: </a:t>
            </a:r>
          </a:p>
          <a:p>
            <a:pPr>
              <a:buFontTx/>
              <a:buChar char="-"/>
            </a:pPr>
            <a:r>
              <a:rPr lang="hu-HU" dirty="0"/>
              <a:t>K</a:t>
            </a:r>
            <a:r>
              <a:rPr lang="hu-HU" dirty="0" smtClean="0"/>
              <a:t>apcsolattartás, népszerűsítés,</a:t>
            </a:r>
          </a:p>
          <a:p>
            <a:pPr>
              <a:buFontTx/>
              <a:buChar char="-"/>
            </a:pPr>
            <a:r>
              <a:rPr lang="hu-HU" dirty="0" smtClean="0"/>
              <a:t>Helyi pályázatok kialakítása, </a:t>
            </a:r>
          </a:p>
          <a:p>
            <a:pPr>
              <a:buFontTx/>
              <a:buChar char="-"/>
            </a:pPr>
            <a:r>
              <a:rPr lang="hu-HU" dirty="0" smtClean="0"/>
              <a:t>Pályázatok meghirdetése, feldolgozása</a:t>
            </a:r>
          </a:p>
          <a:p>
            <a:pPr>
              <a:buFontTx/>
              <a:buChar char="-"/>
            </a:pPr>
            <a:r>
              <a:rPr lang="hu-HU" dirty="0" smtClean="0"/>
              <a:t>Folyamatos kommunikáció,  </a:t>
            </a:r>
          </a:p>
          <a:p>
            <a:pPr>
              <a:buFontTx/>
              <a:buChar char="-"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közösség további bevonása összetartása, </a:t>
            </a:r>
          </a:p>
          <a:p>
            <a:pPr marL="0" indent="0">
              <a:buNone/>
            </a:pPr>
            <a:r>
              <a:rPr lang="hu-HU" dirty="0" smtClean="0"/>
              <a:t>motiválása, további együttműködések </a:t>
            </a:r>
          </a:p>
          <a:p>
            <a:pPr marL="0" indent="0">
              <a:buNone/>
            </a:pPr>
            <a:r>
              <a:rPr lang="hu-HU" dirty="0"/>
              <a:t>g</a:t>
            </a:r>
            <a:r>
              <a:rPr lang="hu-HU" dirty="0" smtClean="0"/>
              <a:t>enerálása, </a:t>
            </a:r>
            <a:r>
              <a:rPr lang="hu-HU" dirty="0" err="1" smtClean="0"/>
              <a:t>stb</a:t>
            </a:r>
            <a:r>
              <a:rPr lang="hu-HU" dirty="0" smtClean="0"/>
              <a:t>… </a:t>
            </a:r>
            <a:r>
              <a:rPr lang="hu-HU" dirty="0" smtClean="0">
                <a:solidFill>
                  <a:srgbClr val="C00000"/>
                </a:solidFill>
              </a:rPr>
              <a:t>BÁNJUNK JÓL 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C00000"/>
                </a:solidFill>
              </a:rPr>
              <a:t>a munkaszervezettel, értünk fáradozik!!!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/>
              <a:t>Ki fogja ezt végigcsinálni?</a:t>
            </a:r>
            <a:endParaRPr lang="hu-HU" sz="4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13" y="2060848"/>
            <a:ext cx="2333625" cy="19526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13" y="4365104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116430"/>
              </p:ext>
            </p:extLst>
          </p:nvPr>
        </p:nvGraphicFramePr>
        <p:xfrm>
          <a:off x="827584" y="1700808"/>
          <a:ext cx="74168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008112"/>
          </a:xfrm>
        </p:spPr>
        <p:txBody>
          <a:bodyPr/>
          <a:lstStyle/>
          <a:p>
            <a:r>
              <a:rPr lang="hu-HU" sz="3600" dirty="0" smtClean="0"/>
              <a:t>A mi kis városunk - Kőszeg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5032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1988841"/>
            <a:ext cx="7745505" cy="4137322"/>
          </a:xfrm>
        </p:spPr>
        <p:txBody>
          <a:bodyPr/>
          <a:lstStyle/>
          <a:p>
            <a:r>
              <a:rPr lang="hu-HU" dirty="0" smtClean="0"/>
              <a:t>Pályázat benyújtás:</a:t>
            </a:r>
          </a:p>
          <a:p>
            <a:pPr marL="0" indent="0">
              <a:buNone/>
            </a:pPr>
            <a:r>
              <a:rPr lang="hu-HU" dirty="0" smtClean="0"/>
              <a:t> 2016. június 1- 30. </a:t>
            </a:r>
          </a:p>
          <a:p>
            <a:r>
              <a:rPr lang="hu-HU" dirty="0" smtClean="0"/>
              <a:t>Készüljünk fel </a:t>
            </a:r>
          </a:p>
          <a:p>
            <a:pPr marL="0" indent="0">
              <a:buNone/>
            </a:pPr>
            <a:r>
              <a:rPr lang="hu-HU" dirty="0" smtClean="0"/>
              <a:t>a legközelebbi műhelymunkára!</a:t>
            </a:r>
          </a:p>
          <a:p>
            <a:pPr marL="0" indent="0">
              <a:buNone/>
            </a:pPr>
            <a:endParaRPr lang="hu-HU" dirty="0"/>
          </a:p>
          <a:p>
            <a:pPr>
              <a:buFontTx/>
              <a:buChar char="-"/>
            </a:pPr>
            <a:r>
              <a:rPr lang="hu-HU" dirty="0" smtClean="0"/>
              <a:t>Célcsoportok …</a:t>
            </a:r>
          </a:p>
          <a:p>
            <a:pPr>
              <a:buFontTx/>
              <a:buChar char="-"/>
            </a:pPr>
            <a:r>
              <a:rPr lang="hu-HU" dirty="0" smtClean="0"/>
              <a:t>Másképp …</a:t>
            </a:r>
          </a:p>
          <a:p>
            <a:pPr>
              <a:buFontTx/>
              <a:buChar char="-"/>
            </a:pPr>
            <a:r>
              <a:rPr lang="hu-HU" dirty="0" smtClean="0"/>
              <a:t>Jó gyakorlatok …</a:t>
            </a:r>
          </a:p>
          <a:p>
            <a:pPr>
              <a:buFontTx/>
              <a:buChar char="-"/>
            </a:pPr>
            <a:r>
              <a:rPr lang="hu-HU" dirty="0" smtClean="0"/>
              <a:t>Kezdeményezések: előkészületben, fejben, fiókban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 !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64904"/>
            <a:ext cx="30243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8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065314"/>
          </a:xfrm>
        </p:spPr>
        <p:txBody>
          <a:bodyPr/>
          <a:lstStyle/>
          <a:p>
            <a:r>
              <a:rPr lang="hu-HU" dirty="0" smtClean="0"/>
              <a:t>Közösség által irányított helyi fejlesztés = </a:t>
            </a:r>
            <a:r>
              <a:rPr lang="hu-HU" b="1" i="1" dirty="0" err="1" smtClean="0">
                <a:solidFill>
                  <a:schemeClr val="accent3">
                    <a:lumMod val="50000"/>
                  </a:schemeClr>
                </a:solidFill>
              </a:rPr>
              <a:t>Community</a:t>
            </a:r>
            <a:r>
              <a:rPr lang="hu-H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b="1" i="1" dirty="0">
                <a:solidFill>
                  <a:schemeClr val="accent3">
                    <a:lumMod val="50000"/>
                  </a:schemeClr>
                </a:solidFill>
              </a:rPr>
              <a:t>Led Local </a:t>
            </a:r>
            <a:r>
              <a:rPr lang="hu-HU" b="1" i="1" dirty="0" err="1" smtClean="0">
                <a:solidFill>
                  <a:schemeClr val="accent3">
                    <a:lumMod val="50000"/>
                  </a:schemeClr>
                </a:solidFill>
              </a:rPr>
              <a:t>Development</a:t>
            </a:r>
            <a:r>
              <a:rPr lang="hu-H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800" b="1" i="1" dirty="0" smtClean="0">
                <a:solidFill>
                  <a:schemeClr val="tx1"/>
                </a:solidFill>
              </a:rPr>
              <a:t>(mint a LEADER)</a:t>
            </a:r>
          </a:p>
          <a:p>
            <a:r>
              <a:rPr lang="hu-HU" dirty="0" smtClean="0"/>
              <a:t>Olyan EU-s támogatású fejlesztési lehetőség, amelynél csak a keretek adottak, tartalommal a helyi közösségnek kell kitölteni </a:t>
            </a:r>
            <a:r>
              <a:rPr lang="hu-HU" dirty="0" smtClean="0">
                <a:solidFill>
                  <a:srgbClr val="FF0000"/>
                </a:solidFill>
              </a:rPr>
              <a:t>ÉS</a:t>
            </a:r>
            <a:r>
              <a:rPr lang="hu-HU" dirty="0" smtClean="0"/>
              <a:t> magának megvalósítani </a:t>
            </a:r>
            <a:r>
              <a:rPr lang="hu-HU" u="sng" dirty="0" smtClean="0"/>
              <a:t>500 millió forint értékben </a:t>
            </a:r>
            <a:r>
              <a:rPr lang="hu-HU" dirty="0" smtClean="0"/>
              <a:t>!  </a:t>
            </a:r>
          </a:p>
          <a:p>
            <a:r>
              <a:rPr lang="hu-HU" dirty="0" smtClean="0"/>
              <a:t>2016 – 2020: Itt és most az adott keret-tematika: </a:t>
            </a:r>
            <a:r>
              <a:rPr lang="hu-HU" dirty="0" smtClean="0">
                <a:solidFill>
                  <a:srgbClr val="7030A0"/>
                </a:solidFill>
              </a:rPr>
              <a:t>Kulturális és közösségi terek fejlesztése + helyi közösségszervezési tevékenységek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Speciális pályázat, amiben lehetőséget lehet nyerni.</a:t>
            </a:r>
            <a:endParaRPr lang="hu-HU" dirty="0" smtClean="0">
              <a:solidFill>
                <a:srgbClr val="7030A0"/>
              </a:solidFill>
            </a:endParaRPr>
          </a:p>
          <a:p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hu-HU" sz="4400" dirty="0" smtClean="0"/>
              <a:t>Mi </a:t>
            </a:r>
            <a:r>
              <a:rPr lang="hu-HU" sz="4400" dirty="0"/>
              <a:t>az a </a:t>
            </a:r>
            <a:r>
              <a:rPr lang="hu-HU" sz="4400" dirty="0">
                <a:solidFill>
                  <a:srgbClr val="FF0000"/>
                </a:solidFill>
              </a:rPr>
              <a:t>CLLD</a:t>
            </a:r>
            <a:r>
              <a:rPr lang="hu-HU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60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KELL egy csapat! </a:t>
            </a:r>
          </a:p>
          <a:p>
            <a:r>
              <a:rPr lang="hu-HU" dirty="0" smtClean="0"/>
              <a:t>= </a:t>
            </a:r>
            <a:r>
              <a:rPr lang="hu-HU" dirty="0" smtClean="0">
                <a:solidFill>
                  <a:srgbClr val="FF0000"/>
                </a:solidFill>
              </a:rPr>
              <a:t>H</a:t>
            </a:r>
            <a:r>
              <a:rPr lang="hu-HU" dirty="0" smtClean="0"/>
              <a:t>elyi </a:t>
            </a:r>
            <a:r>
              <a:rPr lang="hu-HU" dirty="0" err="1" smtClean="0">
                <a:solidFill>
                  <a:srgbClr val="FF0000"/>
                </a:solidFill>
              </a:rPr>
              <a:t>A</a:t>
            </a:r>
            <a:r>
              <a:rPr lang="hu-HU" dirty="0" err="1" smtClean="0"/>
              <a:t>kció</a:t>
            </a:r>
            <a:r>
              <a:rPr lang="hu-HU" dirty="0" err="1" smtClean="0">
                <a:solidFill>
                  <a:srgbClr val="FF0000"/>
                </a:solidFill>
              </a:rPr>
              <a:t>Cs</a:t>
            </a:r>
            <a:r>
              <a:rPr lang="hu-HU" dirty="0" err="1" smtClean="0"/>
              <a:t>oport</a:t>
            </a:r>
            <a:endParaRPr lang="hu-HU" dirty="0" smtClean="0"/>
          </a:p>
          <a:p>
            <a:r>
              <a:rPr lang="hu-HU" dirty="0" smtClean="0"/>
              <a:t>Mindenki tegye hozzá </a:t>
            </a:r>
          </a:p>
          <a:p>
            <a:pPr marL="0" indent="0">
              <a:buNone/>
            </a:pPr>
            <a:r>
              <a:rPr lang="hu-HU" dirty="0" smtClean="0"/>
              <a:t>a magáét!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EZÉRT VAGYUNK ITT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/>
              <a:t>És mi az a </a:t>
            </a:r>
            <a:r>
              <a:rPr lang="hu-HU" sz="4400" dirty="0">
                <a:solidFill>
                  <a:srgbClr val="FF0000"/>
                </a:solidFill>
              </a:rPr>
              <a:t>HACS</a:t>
            </a:r>
            <a:r>
              <a:rPr lang="hu-HU" sz="4400" dirty="0"/>
              <a:t>?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04864"/>
            <a:ext cx="446449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/>
              <a:t>Mit csinál ez a csapat?</a:t>
            </a:r>
            <a:endParaRPr lang="hu-HU" sz="4400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41764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Legfontosabb feladata : </a:t>
            </a:r>
            <a:r>
              <a:rPr lang="hu-HU" dirty="0" smtClean="0">
                <a:solidFill>
                  <a:srgbClr val="FF0000"/>
                </a:solidFill>
              </a:rPr>
              <a:t>H</a:t>
            </a:r>
            <a:r>
              <a:rPr lang="hu-HU" dirty="0" smtClean="0"/>
              <a:t>elyi </a:t>
            </a:r>
            <a:r>
              <a:rPr lang="hu-HU" dirty="0" smtClean="0">
                <a:solidFill>
                  <a:srgbClr val="FF0000"/>
                </a:solidFill>
              </a:rPr>
              <a:t>F</a:t>
            </a:r>
            <a:r>
              <a:rPr lang="hu-HU" dirty="0" smtClean="0"/>
              <a:t>ejlesztési </a:t>
            </a:r>
            <a:r>
              <a:rPr lang="hu-HU" dirty="0" smtClean="0">
                <a:solidFill>
                  <a:srgbClr val="FF0000"/>
                </a:solidFill>
              </a:rPr>
              <a:t>S</a:t>
            </a:r>
            <a:r>
              <a:rPr lang="hu-HU" dirty="0" smtClean="0"/>
              <a:t>tratégia közös kialakítása = a PÁLYÁZAT.</a:t>
            </a:r>
          </a:p>
          <a:p>
            <a:r>
              <a:rPr lang="hu-HU" dirty="0" smtClean="0"/>
              <a:t>Ezt a stratégiát kell majd megvalósítani, vagyis benne lesznek a célok, és az eszközök is.</a:t>
            </a:r>
          </a:p>
          <a:p>
            <a:r>
              <a:rPr lang="hu-HU" dirty="0" smtClean="0"/>
              <a:t>Az eszközök = fejlesztések:</a:t>
            </a:r>
          </a:p>
          <a:p>
            <a:pPr marL="457200" indent="-457200">
              <a:buFont typeface="Wingdings" pitchFamily="2" charset="2"/>
              <a:buAutoNum type="alphaLcParenR"/>
            </a:pPr>
            <a:r>
              <a:rPr lang="hu-HU" dirty="0" smtClean="0"/>
              <a:t>Zárt és nyitott közösségi terek megújítása (</a:t>
            </a:r>
            <a:r>
              <a:rPr lang="hu-HU" dirty="0"/>
              <a:t>ami nincs benne más városfejlesztési pályázatban</a:t>
            </a:r>
            <a:r>
              <a:rPr lang="hu-HU" dirty="0" smtClean="0"/>
              <a:t>), közösségek eszköz-fejlesztései </a:t>
            </a:r>
          </a:p>
          <a:p>
            <a:pPr marL="457200" indent="-457200">
              <a:buFont typeface="Wingdings" pitchFamily="2" charset="2"/>
              <a:buAutoNum type="alphaLcParenR"/>
            </a:pPr>
            <a:r>
              <a:rPr lang="hu-HU" dirty="0" smtClean="0"/>
              <a:t>Helyi közösségek tevékenységei (de: nem hobbi)</a:t>
            </a:r>
          </a:p>
          <a:p>
            <a:pPr marL="457200" indent="-457200">
              <a:buFont typeface="Wingdings" pitchFamily="2" charset="2"/>
              <a:buAutoNum type="alphaLcParenR"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Országos verseny lesz = csak nagyon jó </a:t>
            </a:r>
            <a:r>
              <a:rPr lang="hu-HU" dirty="0" err="1" smtClean="0">
                <a:solidFill>
                  <a:srgbClr val="FF0000"/>
                </a:solidFill>
              </a:rPr>
              <a:t>HFS-sel</a:t>
            </a:r>
            <a:r>
              <a:rPr lang="hu-HU" dirty="0" smtClean="0">
                <a:solidFill>
                  <a:srgbClr val="FF0000"/>
                </a:solidFill>
              </a:rPr>
              <a:t> lehet nyerni!</a:t>
            </a:r>
          </a:p>
          <a:p>
            <a:pPr marL="0" indent="0" algn="ctr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FF0000"/>
                </a:solidFill>
              </a:rPr>
              <a:t>A  SAJÁTUNKAT  KÖLTJÜK!!! 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59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399330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Helyi pályáztatással – ez benne az igazi  </a:t>
            </a:r>
            <a:r>
              <a:rPr lang="hu-HU" b="1" dirty="0" smtClean="0">
                <a:solidFill>
                  <a:srgbClr val="FF0000"/>
                </a:solidFill>
              </a:rPr>
              <a:t>CLLD</a:t>
            </a: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A Stratégiában meghatározott célokra helyi pályázati rendszert kell kialakítani: meghirdetés, tanácsadás, feldolgozás, értékelés, megvalósítás nyomon követése, közösségi kommunikálása, </a:t>
            </a:r>
            <a:r>
              <a:rPr lang="hu-HU" dirty="0" err="1" smtClean="0">
                <a:solidFill>
                  <a:schemeClr val="tx1"/>
                </a:solidFill>
              </a:rPr>
              <a:t>stb</a:t>
            </a:r>
            <a:r>
              <a:rPr lang="hu-HU" dirty="0" smtClean="0">
                <a:solidFill>
                  <a:schemeClr val="tx1"/>
                </a:solidFill>
              </a:rPr>
              <a:t>… </a:t>
            </a:r>
          </a:p>
          <a:p>
            <a:pPr algn="just"/>
            <a:endParaRPr lang="hu-HU" dirty="0">
              <a:solidFill>
                <a:schemeClr val="tx1"/>
              </a:solidFill>
            </a:endParaRP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Maximum 40% értékben megfogalmazható egy vagy több kulcsprojekt a </a:t>
            </a:r>
            <a:r>
              <a:rPr lang="hu-HU" dirty="0" err="1" smtClean="0">
                <a:solidFill>
                  <a:schemeClr val="tx1"/>
                </a:solidFill>
              </a:rPr>
              <a:t>HFS-ben</a:t>
            </a:r>
            <a:r>
              <a:rPr lang="hu-HU" dirty="0" smtClean="0">
                <a:solidFill>
                  <a:schemeClr val="tx1"/>
                </a:solidFill>
              </a:rPr>
              <a:t> (pl. olyan közösségi tér fejlesztés, aminek a hasznosítására aztán egy vagy több helyi pályázati jogcím  is kapcsolódik) pl. kirándulóhely, épület-újrahasznosítás, amelyet sok közösség vesz használatba = ott nyitott közösségi programokat zajlanak!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/>
          <a:lstStyle/>
          <a:p>
            <a:r>
              <a:rPr lang="hu-HU" sz="4000" dirty="0" smtClean="0"/>
              <a:t>Hogyan valósítjuk meg a </a:t>
            </a:r>
            <a:r>
              <a:rPr lang="hu-HU" sz="4000" dirty="0" err="1" smtClean="0"/>
              <a:t>HFS-t</a:t>
            </a:r>
            <a:r>
              <a:rPr lang="hu-HU" sz="4000" dirty="0" smtClean="0"/>
              <a:t>?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4722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/>
              <a:t>Hogyan készül a jó HFS?</a:t>
            </a:r>
            <a:endParaRPr lang="hu-HU" sz="44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Ö</a:t>
            </a:r>
            <a:r>
              <a:rPr lang="hu-HU" dirty="0" smtClean="0"/>
              <a:t>tletroham,</a:t>
            </a:r>
          </a:p>
          <a:p>
            <a:r>
              <a:rPr lang="hu-HU" dirty="0" smtClean="0"/>
              <a:t>Kétségbeesés,</a:t>
            </a:r>
          </a:p>
          <a:p>
            <a:r>
              <a:rPr lang="hu-HU" dirty="0" smtClean="0"/>
              <a:t>Megvilágosodás,</a:t>
            </a:r>
          </a:p>
          <a:p>
            <a:r>
              <a:rPr lang="hu-HU" dirty="0" smtClean="0"/>
              <a:t>Rendszerezés, átbeszélés</a:t>
            </a:r>
          </a:p>
          <a:p>
            <a:r>
              <a:rPr lang="hu-HU" dirty="0" smtClean="0"/>
              <a:t>Megnyugvás,</a:t>
            </a:r>
          </a:p>
          <a:p>
            <a:r>
              <a:rPr lang="hu-HU" dirty="0" smtClean="0"/>
              <a:t>Kidolgozás, átbeszélés,</a:t>
            </a:r>
          </a:p>
          <a:p>
            <a:r>
              <a:rPr lang="hu-HU" dirty="0" smtClean="0"/>
              <a:t>VÉGSŐ változat, </a:t>
            </a:r>
            <a:r>
              <a:rPr lang="hu-HU" dirty="0" smtClean="0">
                <a:solidFill>
                  <a:srgbClr val="C00000"/>
                </a:solidFill>
              </a:rPr>
              <a:t>DÖNTÉS</a:t>
            </a:r>
          </a:p>
          <a:p>
            <a:pPr marL="0" indent="0">
              <a:buNone/>
            </a:pPr>
            <a:r>
              <a:rPr lang="hu-HU" dirty="0" smtClean="0"/>
              <a:t>= ami a leginkább </a:t>
            </a:r>
          </a:p>
          <a:p>
            <a:pPr marL="0" indent="0">
              <a:buNone/>
            </a:pPr>
            <a:r>
              <a:rPr lang="hu-HU" dirty="0" smtClean="0"/>
              <a:t>előre viszi a közösség különböző</a:t>
            </a:r>
          </a:p>
          <a:p>
            <a:pPr marL="0" indent="0">
              <a:buNone/>
            </a:pPr>
            <a:r>
              <a:rPr lang="hu-HU" dirty="0" smtClean="0"/>
              <a:t>tagjait és együttműködéseiket.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5"/>
            <a:ext cx="439248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617">
            <a:off x="1115616" y="692697"/>
            <a:ext cx="68407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2060849"/>
            <a:ext cx="7977209" cy="40653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400" dirty="0" smtClean="0"/>
              <a:t>Ne azt kérdezzétek, hogy mit adhat nektek a hazátok, hanem azt, hogy ti mit adhattok a  hazátoknak! (J.F.K.)</a:t>
            </a:r>
          </a:p>
          <a:p>
            <a:pPr marL="0" indent="0" algn="ctr">
              <a:buNone/>
            </a:pPr>
            <a:endParaRPr lang="hu-HU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338564"/>
          </a:xfrm>
        </p:spPr>
        <p:txBody>
          <a:bodyPr/>
          <a:lstStyle/>
          <a:p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869160"/>
            <a:ext cx="6768752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06531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Rendszerezhetünk célcsoportok  </a:t>
            </a:r>
          </a:p>
          <a:p>
            <a:pPr marL="0" indent="0">
              <a:buNone/>
            </a:pPr>
            <a:r>
              <a:rPr lang="hu-HU" dirty="0" smtClean="0"/>
              <a:t>szerint (pl. fiatalok, családosok, pihengetők) 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Fókuszpontok szerint </a:t>
            </a:r>
          </a:p>
          <a:p>
            <a:pPr marL="0" indent="0">
              <a:buNone/>
            </a:pPr>
            <a:r>
              <a:rPr lang="hu-HU" dirty="0" smtClean="0"/>
              <a:t>(pl. lakókörnyékek)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Tematikusan </a:t>
            </a:r>
          </a:p>
          <a:p>
            <a:pPr marL="0" indent="0">
              <a:buNone/>
            </a:pPr>
            <a:r>
              <a:rPr lang="hu-HU" dirty="0" smtClean="0"/>
              <a:t>(kulturális örökség, természeti adottságok)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Szokásaink szerint </a:t>
            </a:r>
          </a:p>
          <a:p>
            <a:pPr marL="0" indent="0">
              <a:buNone/>
            </a:pPr>
            <a:r>
              <a:rPr lang="hu-HU" dirty="0" smtClean="0"/>
              <a:t>(pl. együttműködés hagyománya </a:t>
            </a:r>
          </a:p>
          <a:p>
            <a:pPr marL="0" indent="0">
              <a:buNone/>
            </a:pPr>
            <a:r>
              <a:rPr lang="hu-HU" dirty="0" smtClean="0"/>
              <a:t>- vagy éppen hiánya, ami erősítendő)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Célok, célcsoportok – megközelítési módszerek </a:t>
            </a:r>
            <a:endParaRPr lang="hu-HU" sz="4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38534"/>
            <a:ext cx="2495550" cy="18288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33" y="2852934"/>
            <a:ext cx="2466975" cy="15179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0912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441</TotalTime>
  <Words>678</Words>
  <Application>Microsoft Office PowerPoint</Application>
  <PresentationFormat>Diavetítés a képernyőre (4:3 oldalarány)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Kemény kötés</vt:lpstr>
      <vt:lpstr>Kőszegi Forrás- Kőszeg</vt:lpstr>
      <vt:lpstr>Mi az a CLLD?</vt:lpstr>
      <vt:lpstr>És mi az a HACS?</vt:lpstr>
      <vt:lpstr>Mit csinál ez a csapat?</vt:lpstr>
      <vt:lpstr>Hogyan valósítjuk meg a HFS-t?</vt:lpstr>
      <vt:lpstr>Hogyan készül a jó HFS?</vt:lpstr>
      <vt:lpstr>PowerPoint bemutató</vt:lpstr>
      <vt:lpstr>PowerPoint bemutató</vt:lpstr>
      <vt:lpstr>Célok, célcsoportok – megközelítési módszerek </vt:lpstr>
      <vt:lpstr>Innovativitás</vt:lpstr>
      <vt:lpstr>A stratégia részei</vt:lpstr>
      <vt:lpstr>Mások ötletei  - a város füle</vt:lpstr>
      <vt:lpstr>Mások ötletei - Kesztyűgyár</vt:lpstr>
      <vt:lpstr>Kőszegi kezdeményezések</vt:lpstr>
      <vt:lpstr>Ki fogja ezt végigcsinálni?</vt:lpstr>
      <vt:lpstr>A mi kis városunk - Kőszeg</vt:lpstr>
      <vt:lpstr>Házi feladat !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Loncsár Krisztina dr.</dc:creator>
  <cp:lastModifiedBy>jurisics-02</cp:lastModifiedBy>
  <cp:revision>18</cp:revision>
  <dcterms:created xsi:type="dcterms:W3CDTF">2016-05-24T14:58:39Z</dcterms:created>
  <dcterms:modified xsi:type="dcterms:W3CDTF">2016-12-06T07:35:30Z</dcterms:modified>
</cp:coreProperties>
</file>